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8" r:id="rId4"/>
    <p:sldId id="258" r:id="rId5"/>
    <p:sldId id="263" r:id="rId6"/>
    <p:sldId id="264" r:id="rId7"/>
    <p:sldId id="270" r:id="rId8"/>
    <p:sldId id="269" r:id="rId9"/>
    <p:sldId id="275" r:id="rId10"/>
    <p:sldId id="276" r:id="rId11"/>
    <p:sldId id="277" r:id="rId12"/>
    <p:sldId id="274" r:id="rId13"/>
    <p:sldId id="271" r:id="rId14"/>
    <p:sldId id="273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0" autoAdjust="0"/>
    <p:restoredTop sz="94660"/>
  </p:normalViewPr>
  <p:slideViewPr>
    <p:cSldViewPr snapToGrid="0">
      <p:cViewPr varScale="1">
        <p:scale>
          <a:sx n="82" d="100"/>
          <a:sy n="82" d="100"/>
        </p:scale>
        <p:origin x="46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949FF-4CA0-44E9-BD1C-EA748EFDE2FA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274573-BD1A-422B-9BB4-08537F76F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491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C88AF-A1BC-A756-9342-2D333A3955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3D976A-6C1B-27C5-92B7-FEFB64FEE1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7860F-169D-8504-0B6C-D35CE27C6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5B24E-A775-4694-8D44-869BED0F22D9}" type="datetime1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C3190A-6BBD-489E-C0AF-FEBC1FD9E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1E041-505B-BA75-9126-1443B97EB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773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AA402-D590-7766-1452-40A71E2F2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6A580C-81E4-4588-FE35-C88043E99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0B781B-92B5-CD61-91A7-D6746D214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49489-95A2-4E5F-833A-DC77DF3F983F}" type="datetime1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173D82-391A-EF38-4805-659F7A04D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F6516F-442A-F939-8A3C-C9DB0A0FB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717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592579-63A6-9C06-FBF3-28323B51E4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B63279-C62E-C6A4-6C98-23D6FE31DB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CA7C4-4C7E-7E66-1BF9-4D5FB3365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A50DCA-55D1-4D76-BC2D-03AF23686060}" type="datetime1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08BBE3-B21A-B644-0EF7-AE9C1A0DC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1CA397-4262-7376-71C2-D8856A7D4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581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A5B44-3B45-28AE-CD7B-8E5C5C43B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C2419C-FAC4-4AE0-5B1B-A68F20D413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87E75-2B74-B3F0-6043-D2A5310A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D3A93-96F9-40E5-B8BD-A45614601855}" type="datetime1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FC5294-2908-C03D-3F61-26ACA0122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CEA53C-ECF6-8491-EE7A-CA33BC1FF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03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26880-3F54-F432-F379-40792414B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18F08E-33EA-A129-340A-1AC657DE1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87E3D7-08B2-AC4A-9401-0B0DD03EB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1B3A7-30D3-48B2-BB83-1282B1195F1E}" type="datetime1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5CBFE4-33A8-1DB9-5F0F-B532F1762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43045A-6177-2FC3-CAD3-98D71DC53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365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777F4-72A9-B3E0-8FDE-935921AAB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A12A6-F80D-5C59-A9B5-F19AF2FD61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290E5B-5D19-89FD-DF36-541C35E3C2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83F675-B290-11F7-9D7B-753004DB5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DF890-109B-4F2E-9889-900E6D63E9A5}" type="datetime1">
              <a:rPr lang="en-US" smtClean="0"/>
              <a:t>1/25/2023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FE2FEB-1A74-4E94-6F1F-216184387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17B903-072A-9F66-F3D7-30569E2D6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898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4F0E1-8679-B1FE-1915-87A2DE0D1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C4B4B7-B745-4882-1DCF-39A775C81E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D6AC58-9E84-535D-FF6B-113B6A2BED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46A87-67A7-75EF-C2CD-71253BA276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829C2D-D76F-5975-B0F9-003490D2C9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2A4BF4-C3C6-419E-0215-6D83027D1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FFCCC-6BE4-4545-9E44-DADD0BE26002}" type="datetime1">
              <a:rPr lang="en-US" smtClean="0"/>
              <a:t>1/25/2023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F39853-984A-BBCA-D433-D726B69E0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9C238-1727-1CF8-9A87-C45B4F7E3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330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EF1F4-9054-C258-D2DC-B864F8D6E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80A53-7F4F-9F89-A03A-80B47F0FB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C749F-CC5A-4C62-8D4D-6DD41634E389}" type="datetime1">
              <a:rPr lang="en-US" smtClean="0"/>
              <a:t>1/25/2023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1E1404-9674-10A6-B0E3-20579944C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D1A194-4DE3-6805-75F4-8FDFD53F1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267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93F7D5-61CD-A85F-CB4D-03B5FC96A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33671F-86F6-4AEC-8F0B-BBB250412D92}" type="datetime1">
              <a:rPr lang="en-US" smtClean="0"/>
              <a:t>1/25/2023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DD63B3-FF0E-66B4-8AC6-15FD8DE9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A3BA49-51A9-A477-EE97-CF2D48A1D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152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4F93C-E7CB-36B2-8429-8D7FD5B47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10475-2492-E16E-ED15-396ED59BE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ACAFCE-3FB1-356A-1AF0-86C631E38C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938159-0A3C-0387-9B0F-BF566BC5C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C120E-B032-4689-8027-72D17AA0964A}" type="datetime1">
              <a:rPr lang="en-US" smtClean="0"/>
              <a:t>1/25/2023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07444A-1539-F7D9-7E5B-2F750A3A1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1F166B-AA68-4C06-EACD-2EC2D5098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052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F9B8D-6A16-B30D-0DB0-971FC2782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D5EFC3-6086-9D88-4CE9-D71468528C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1C270F-1FE9-BAD4-DD42-9C87F1130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27FD57-5B84-80A9-30A6-ECD61527A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F4E16-D308-40A1-B496-08CE017F8E1A}" type="datetime1">
              <a:rPr lang="en-US" smtClean="0"/>
              <a:t>1/25/2023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EE1D78-46E9-8680-C00B-0F0CBCCC8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040FE7-98D1-ED2C-29EC-2FDB92C0E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922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3E9D95-5C3B-5802-561F-ED3B9C292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971283-5BAA-8E14-7C3F-6EFD49C7C4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D1B86-81B5-6AB8-9A6F-920061F9F5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1459B9-AFB1-481B-A41A-0818313FC4DD}" type="datetime1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054ED3-C4B5-63D3-4A32-469D196F86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3811D-5DEE-F4FA-B8F4-574B8857C2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7ADB8-6F9E-4C72-9D20-7E0A6FF5D8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162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rofFisher/NEBP_WV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88B16E9-9880-4632-0E16-A55C77F44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5559" y="1382992"/>
            <a:ext cx="1439154" cy="1439154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10D6F8-14B2-BAD1-9B76-5AD6F75527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811" y="346844"/>
            <a:ext cx="12058650" cy="1265368"/>
          </a:xfrm>
        </p:spPr>
        <p:txBody>
          <a:bodyPr>
            <a:noAutofit/>
          </a:bodyPr>
          <a:lstStyle/>
          <a:p>
            <a:r>
              <a:rPr lang="en-US" sz="4000" dirty="0"/>
              <a:t>WV High Altitude Balloon Mission</a:t>
            </a:r>
            <a:br>
              <a:rPr lang="en-US" sz="4000" dirty="0"/>
            </a:br>
            <a:r>
              <a:rPr lang="en-US" sz="4000" dirty="0"/>
              <a:t>Team Meeting 01/26/2023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18348D-DFBB-33AF-31DC-5E9F1F3EA758}"/>
              </a:ext>
            </a:extLst>
          </p:cNvPr>
          <p:cNvSpPr txBox="1"/>
          <p:nvPr/>
        </p:nvSpPr>
        <p:spPr>
          <a:xfrm>
            <a:off x="8753666" y="4876456"/>
            <a:ext cx="3438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Trinity Christian School (TCS)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4C0F4A-27E3-EFB8-5313-EB64C7BA24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572" y="2442055"/>
            <a:ext cx="2133600" cy="21431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C71FB3C-9E12-DBE9-0C36-16B2BF1623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9815" y="2442055"/>
            <a:ext cx="2352834" cy="205063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920FA20-1537-D4B4-49B4-B5AFBF91E8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7876" y="2822146"/>
            <a:ext cx="5236245" cy="398748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6B147-4BB8-42A9-FCC8-C535A6481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BEAB6-BFD9-CBC2-2EF4-168E3CB38749}"/>
              </a:ext>
            </a:extLst>
          </p:cNvPr>
          <p:cNvSpPr txBox="1"/>
          <p:nvPr/>
        </p:nvSpPr>
        <p:spPr>
          <a:xfrm>
            <a:off x="0" y="4876457"/>
            <a:ext cx="34383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WV Space Grant Consortium (WVSGC)</a:t>
            </a:r>
          </a:p>
        </p:txBody>
      </p:sp>
    </p:spTree>
    <p:extLst>
      <p:ext uri="{BB962C8B-B14F-4D97-AF65-F5344CB8AC3E}">
        <p14:creationId xmlns:p14="http://schemas.microsoft.com/office/powerpoint/2010/main" val="787851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BE27F-6812-DFE5-AFB2-DF360772F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Current Schedule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066568C-664C-A23D-D9B4-4F33C3D7F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10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F40727-848A-9709-4EFC-41304C09B7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9484"/>
            <a:ext cx="12192000" cy="5401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697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F15D6-7651-753F-D63A-4168838B3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26557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Risks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F1C9B-BF27-1097-AB67-276AC98DE6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278" y="951722"/>
            <a:ext cx="11723914" cy="5542384"/>
          </a:xfrm>
        </p:spPr>
        <p:txBody>
          <a:bodyPr/>
          <a:lstStyle/>
          <a:p>
            <a:r>
              <a:rPr lang="en-US" dirty="0"/>
              <a:t>Brainstorm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BD8806-444E-F0F9-3408-0892BAF2D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2896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DF21F-9C10-2864-02C0-75B4A05D6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Launch Locations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1F0E49-B610-B4C5-4EE1-9AA7C748B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6906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07EAE67-75A4-0B85-0024-0E930099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13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1ACE53-478C-361F-EF95-4DFE884B8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730" y="608430"/>
            <a:ext cx="9886950" cy="62103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7A70E06C-D385-AD2E-C919-B4502606FB12}"/>
              </a:ext>
            </a:extLst>
          </p:cNvPr>
          <p:cNvSpPr/>
          <p:nvPr/>
        </p:nvSpPr>
        <p:spPr>
          <a:xfrm>
            <a:off x="4376060" y="2813180"/>
            <a:ext cx="1104122" cy="103103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AA2FD8-8508-AC27-6C32-8AD095F4DFAA}"/>
              </a:ext>
            </a:extLst>
          </p:cNvPr>
          <p:cNvSpPr txBox="1"/>
          <p:nvPr/>
        </p:nvSpPr>
        <p:spPr>
          <a:xfrm>
            <a:off x="7035281" y="219269"/>
            <a:ext cx="3303037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October 2023 Launch Site</a:t>
            </a:r>
          </a:p>
        </p:txBody>
      </p:sp>
    </p:spTree>
    <p:extLst>
      <p:ext uri="{BB962C8B-B14F-4D97-AF65-F5344CB8AC3E}">
        <p14:creationId xmlns:p14="http://schemas.microsoft.com/office/powerpoint/2010/main" val="644429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6A4B6E-ADEA-49FA-BC86-B4540B420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14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4A3E38-A07A-B18D-2422-DFBFAEDCC2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2050" y="390525"/>
            <a:ext cx="9867900" cy="60769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559EB10-D24D-2F16-A732-A1F9F2FFD45A}"/>
              </a:ext>
            </a:extLst>
          </p:cNvPr>
          <p:cNvSpPr txBox="1"/>
          <p:nvPr/>
        </p:nvSpPr>
        <p:spPr>
          <a:xfrm>
            <a:off x="8014995" y="5882951"/>
            <a:ext cx="3303037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Potential April 2024 Launch Site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E039C06-E98E-5431-EFE4-DD6F873F8332}"/>
              </a:ext>
            </a:extLst>
          </p:cNvPr>
          <p:cNvSpPr/>
          <p:nvPr/>
        </p:nvSpPr>
        <p:spPr>
          <a:xfrm>
            <a:off x="3354363" y="2146042"/>
            <a:ext cx="1104122" cy="103103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8272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9045326-ECC9-BD56-C19A-E9A70DAAB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15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634C4E-AD5D-DB38-E649-8201CA477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338137"/>
            <a:ext cx="9906000" cy="61817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1C8E40-F0A2-164A-7D1F-D855840C56B5}"/>
              </a:ext>
            </a:extLst>
          </p:cNvPr>
          <p:cNvSpPr txBox="1"/>
          <p:nvPr/>
        </p:nvSpPr>
        <p:spPr>
          <a:xfrm>
            <a:off x="7963677" y="5285791"/>
            <a:ext cx="3303037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Potential April 2024 Launch Site</a:t>
            </a:r>
          </a:p>
        </p:txBody>
      </p:sp>
    </p:spTree>
    <p:extLst>
      <p:ext uri="{BB962C8B-B14F-4D97-AF65-F5344CB8AC3E}">
        <p14:creationId xmlns:p14="http://schemas.microsoft.com/office/powerpoint/2010/main" val="3435503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B0E8E-223C-D135-BCF9-27679B88A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71BBC-087A-05E2-447A-9A668E2FA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Mission Overview</a:t>
            </a:r>
          </a:p>
          <a:p>
            <a:r>
              <a:rPr lang="en-US" dirty="0"/>
              <a:t>Team</a:t>
            </a:r>
          </a:p>
          <a:p>
            <a:r>
              <a:rPr lang="en-US" dirty="0"/>
              <a:t>Mission Goals</a:t>
            </a:r>
          </a:p>
          <a:p>
            <a:r>
              <a:rPr lang="en-US" dirty="0"/>
              <a:t>Mission Concept</a:t>
            </a:r>
          </a:p>
          <a:p>
            <a:r>
              <a:rPr lang="en-US" dirty="0"/>
              <a:t>Team Responsibilities</a:t>
            </a:r>
          </a:p>
          <a:p>
            <a:r>
              <a:rPr lang="en-US" dirty="0"/>
              <a:t>Opportunities to Participate</a:t>
            </a:r>
          </a:p>
          <a:p>
            <a:r>
              <a:rPr lang="en-US" dirty="0"/>
              <a:t>Use of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Actions</a:t>
            </a:r>
          </a:p>
          <a:p>
            <a:r>
              <a:rPr lang="en-US" dirty="0"/>
              <a:t>Schedule</a:t>
            </a:r>
          </a:p>
          <a:p>
            <a:r>
              <a:rPr lang="en-US" dirty="0"/>
              <a:t>Risks</a:t>
            </a:r>
          </a:p>
          <a:p>
            <a:r>
              <a:rPr lang="en-US" dirty="0"/>
              <a:t>Launch Locations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083443-7466-BFC0-7770-1FFE97713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230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9C94471-A4AF-3731-EFEA-F0263EDE719A}"/>
              </a:ext>
            </a:extLst>
          </p:cNvPr>
          <p:cNvSpPr txBox="1"/>
          <p:nvPr/>
        </p:nvSpPr>
        <p:spPr>
          <a:xfrm>
            <a:off x="8416120" y="1620463"/>
            <a:ext cx="2165444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     = Launch Sites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4895E7-349C-CE16-8E1B-A0A116EA3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232"/>
            <a:ext cx="10515600" cy="831329"/>
          </a:xfrm>
        </p:spPr>
        <p:txBody>
          <a:bodyPr/>
          <a:lstStyle/>
          <a:p>
            <a:r>
              <a:rPr lang="en-US" dirty="0"/>
              <a:t>WV High Altitude Mission – Part of NEBP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0DC41E-7130-6A9F-C601-7B11B6FC9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700" y="850718"/>
            <a:ext cx="11618795" cy="5226169"/>
          </a:xfrm>
        </p:spPr>
        <p:txBody>
          <a:bodyPr/>
          <a:lstStyle/>
          <a:p>
            <a:r>
              <a:rPr lang="en-US" dirty="0"/>
              <a:t>WVSGC and TCS was selected as 1 of the 70 teams building, launching, operating, and recovering high altitude balloons</a:t>
            </a:r>
          </a:p>
          <a:p>
            <a:r>
              <a:rPr lang="en-US" dirty="0"/>
              <a:t>Mission Launch</a:t>
            </a:r>
          </a:p>
          <a:p>
            <a:pPr lvl="1"/>
            <a:r>
              <a:rPr lang="en-US" dirty="0"/>
              <a:t>Annular Eclipse - October 14, 2023</a:t>
            </a:r>
          </a:p>
          <a:p>
            <a:pPr lvl="1"/>
            <a:r>
              <a:rPr lang="en-US" dirty="0"/>
              <a:t>Total Solar Eclipse - April 8, 2024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1DA483-2F32-06F2-588E-656234EF6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855" y="2092655"/>
            <a:ext cx="5794723" cy="4412777"/>
          </a:xfrm>
          <a:prstGeom prst="rect">
            <a:avLst/>
          </a:prstGeom>
        </p:spPr>
      </p:pic>
      <p:sp>
        <p:nvSpPr>
          <p:cNvPr id="5" name="Star: 5 Points 4">
            <a:extLst>
              <a:ext uri="{FF2B5EF4-FFF2-40B4-BE49-F238E27FC236}">
                <a16:creationId xmlns:a16="http://schemas.microsoft.com/office/drawing/2014/main" id="{F14ED923-6769-269B-0121-1D9D0E80BDE0}"/>
              </a:ext>
            </a:extLst>
          </p:cNvPr>
          <p:cNvSpPr/>
          <p:nvPr/>
        </p:nvSpPr>
        <p:spPr>
          <a:xfrm>
            <a:off x="10617957" y="3489490"/>
            <a:ext cx="254759" cy="230662"/>
          </a:xfrm>
          <a:prstGeom prst="star5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tar: 5 Points 5">
            <a:extLst>
              <a:ext uri="{FF2B5EF4-FFF2-40B4-BE49-F238E27FC236}">
                <a16:creationId xmlns:a16="http://schemas.microsoft.com/office/drawing/2014/main" id="{BDCE3A38-3DA8-25A1-B7EB-EE3471E754A9}"/>
              </a:ext>
            </a:extLst>
          </p:cNvPr>
          <p:cNvSpPr/>
          <p:nvPr/>
        </p:nvSpPr>
        <p:spPr>
          <a:xfrm>
            <a:off x="7963467" y="5006666"/>
            <a:ext cx="254759" cy="230662"/>
          </a:xfrm>
          <a:prstGeom prst="star5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BE466908-7EDB-6D06-821B-759F25C2F3E3}"/>
              </a:ext>
            </a:extLst>
          </p:cNvPr>
          <p:cNvSpPr/>
          <p:nvPr/>
        </p:nvSpPr>
        <p:spPr>
          <a:xfrm>
            <a:off x="8477533" y="1689798"/>
            <a:ext cx="254759" cy="230662"/>
          </a:xfrm>
          <a:prstGeom prst="star5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D023FE-5D2B-0AED-18E3-BE68C570D05D}"/>
              </a:ext>
            </a:extLst>
          </p:cNvPr>
          <p:cNvSpPr txBox="1"/>
          <p:nvPr/>
        </p:nvSpPr>
        <p:spPr>
          <a:xfrm>
            <a:off x="200167" y="3375546"/>
            <a:ext cx="60196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Overarching Goal: Design, develop, test, deploy, and recover stratospheric ballooning systems.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team will fly large balloon platform capable of lifting 12 pounds of student-designed and built payloads to 80,000 – 100,000 feet, streaming live video and collecting critical data along the way.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Typical engineering platform experiments include atmospheric measurements, photography, cosmic radiation measurements, and space technology proof-of-concept hardware. 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19EE724-776D-3D41-4425-FB8B011BE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773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F8D3E-4CE5-1597-33F4-1C17B6777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028073"/>
          </a:xfrm>
        </p:spPr>
        <p:txBody>
          <a:bodyPr/>
          <a:lstStyle/>
          <a:p>
            <a:r>
              <a:rPr lang="en-US" dirty="0"/>
              <a:t>Current Team Members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491FBB-54B7-51AE-85AF-BF90E8A8E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74874D-6968-C9A5-39E5-B93827F24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890" y="1160711"/>
            <a:ext cx="9708502" cy="5450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935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0C765-9481-9D0E-F7D1-67869AD80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588620" cy="1128157"/>
          </a:xfrm>
        </p:spPr>
        <p:txBody>
          <a:bodyPr/>
          <a:lstStyle/>
          <a:p>
            <a:r>
              <a:rPr lang="en-US" dirty="0"/>
              <a:t>WV NEBP: Mission Concept and Activities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5BAF5-27AD-F386-3374-D7485C17F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109" y="1228299"/>
            <a:ext cx="11641541" cy="5268035"/>
          </a:xfrm>
        </p:spPr>
        <p:txBody>
          <a:bodyPr>
            <a:normAutofit fontScale="92500"/>
          </a:bodyPr>
          <a:lstStyle/>
          <a:p>
            <a:r>
              <a:rPr lang="en-US" dirty="0"/>
              <a:t>Develop High Altitude Balloon Systems and Ground Stations that provide real-time video of solar eclipses to NASA websites (</a:t>
            </a:r>
            <a:r>
              <a:rPr lang="en-US" b="1" dirty="0"/>
              <a:t>see next slide</a:t>
            </a:r>
            <a:r>
              <a:rPr lang="en-US" dirty="0"/>
              <a:t>)</a:t>
            </a:r>
          </a:p>
          <a:p>
            <a:r>
              <a:rPr lang="en-US" dirty="0"/>
              <a:t>Conduct monthly lunch and learns broadcasted across state</a:t>
            </a:r>
          </a:p>
          <a:p>
            <a:r>
              <a:rPr lang="en-US" dirty="0"/>
              <a:t>Conduct state-wide challenge for WV’s mission logo</a:t>
            </a:r>
          </a:p>
          <a:p>
            <a:r>
              <a:rPr lang="en-US" dirty="0"/>
              <a:t>Conduct state-wide initiative to have public submit their names to fly on board</a:t>
            </a:r>
          </a:p>
          <a:p>
            <a:r>
              <a:rPr lang="en-US" dirty="0"/>
              <a:t>Conduct outreach across the state regarding HAB and eclipse science</a:t>
            </a:r>
          </a:p>
          <a:p>
            <a:r>
              <a:rPr lang="en-US" dirty="0"/>
              <a:t>Develop High School engineering class in cybersecurity and HAB </a:t>
            </a:r>
          </a:p>
          <a:p>
            <a:r>
              <a:rPr lang="en-US" dirty="0"/>
              <a:t>Develop University class in systems engineering with HAB as project</a:t>
            </a:r>
          </a:p>
          <a:p>
            <a:r>
              <a:rPr lang="en-US" dirty="0"/>
              <a:t>Develop System model and software-only simulation of HAB system</a:t>
            </a:r>
          </a:p>
          <a:p>
            <a:r>
              <a:rPr lang="en-US" dirty="0"/>
              <a:t>Recruit schools across WV to participate:</a:t>
            </a:r>
          </a:p>
          <a:p>
            <a:pPr lvl="1"/>
            <a:r>
              <a:rPr lang="en-US" dirty="0"/>
              <a:t>Participation can be in various ways (i.e., outreach, data analysis, payload development)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CDF90A-CAF1-3F51-8385-C5B8D4C0C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815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2AA5D-A595-E1FE-9A73-C4E667124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1280710" cy="1137255"/>
          </a:xfrm>
        </p:spPr>
        <p:txBody>
          <a:bodyPr/>
          <a:lstStyle/>
          <a:p>
            <a:r>
              <a:rPr lang="en-US" dirty="0"/>
              <a:t>High Altitude Balloon (HAB) System - Concept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22FD44-2D8D-E645-3D9E-5EE27E42A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413" y="1093628"/>
            <a:ext cx="10282368" cy="553008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CD2B5DF-8F7B-079B-32D2-407BABAE67D0}"/>
              </a:ext>
            </a:extLst>
          </p:cNvPr>
          <p:cNvSpPr/>
          <p:nvPr/>
        </p:nvSpPr>
        <p:spPr>
          <a:xfrm>
            <a:off x="9903726" y="2515736"/>
            <a:ext cx="1141862" cy="4367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Parachute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037FC8-FC97-83E5-D775-9AAB0C57B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752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29740-ACEC-FC5F-E862-4CF4F1352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25508"/>
          </a:xfrm>
        </p:spPr>
        <p:txBody>
          <a:bodyPr>
            <a:normAutofit/>
          </a:bodyPr>
          <a:lstStyle/>
          <a:p>
            <a:r>
              <a:rPr lang="en-US" dirty="0"/>
              <a:t>Current Responsibilities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08BE3B-BA06-B7E6-D030-C42C43C50F27}"/>
              </a:ext>
            </a:extLst>
          </p:cNvPr>
          <p:cNvSpPr/>
          <p:nvPr/>
        </p:nvSpPr>
        <p:spPr>
          <a:xfrm>
            <a:off x="838200" y="1251045"/>
            <a:ext cx="4138684" cy="19652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 System</a:t>
            </a: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544CF9-29DE-6E95-CA77-8ED778E166ED}"/>
              </a:ext>
            </a:extLst>
          </p:cNvPr>
          <p:cNvSpPr/>
          <p:nvPr/>
        </p:nvSpPr>
        <p:spPr>
          <a:xfrm>
            <a:off x="932597" y="2629469"/>
            <a:ext cx="1628633" cy="47767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 Station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90C3E1-9BEE-11C8-4D41-236EEE9D5244}"/>
              </a:ext>
            </a:extLst>
          </p:cNvPr>
          <p:cNvSpPr/>
          <p:nvPr/>
        </p:nvSpPr>
        <p:spPr>
          <a:xfrm>
            <a:off x="932597" y="1853821"/>
            <a:ext cx="1628633" cy="47767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NASA Data Server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539039-5D5A-BB45-A300-2A19E1D89D1A}"/>
              </a:ext>
            </a:extLst>
          </p:cNvPr>
          <p:cNvSpPr/>
          <p:nvPr/>
        </p:nvSpPr>
        <p:spPr>
          <a:xfrm>
            <a:off x="3060511" y="2220036"/>
            <a:ext cx="1628633" cy="47767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Tracking Station &amp; 5.8 GHz Antenna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8AC26C2-343E-FCA6-84A9-8460340118D6}"/>
              </a:ext>
            </a:extLst>
          </p:cNvPr>
          <p:cNvSpPr/>
          <p:nvPr/>
        </p:nvSpPr>
        <p:spPr>
          <a:xfrm>
            <a:off x="6991068" y="673289"/>
            <a:ext cx="4138684" cy="30616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HAB System</a:t>
            </a: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098B8C9-DF1D-286B-053B-986E07679773}"/>
              </a:ext>
            </a:extLst>
          </p:cNvPr>
          <p:cNvSpPr/>
          <p:nvPr/>
        </p:nvSpPr>
        <p:spPr>
          <a:xfrm>
            <a:off x="7160529" y="3065329"/>
            <a:ext cx="1196454" cy="47767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Atmospheric Measurement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99595C-F748-917E-A1DA-90C31BE14579}"/>
              </a:ext>
            </a:extLst>
          </p:cNvPr>
          <p:cNvSpPr/>
          <p:nvPr/>
        </p:nvSpPr>
        <p:spPr>
          <a:xfrm>
            <a:off x="8304664" y="1182803"/>
            <a:ext cx="1628633" cy="166843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Balloon</a:t>
            </a:r>
          </a:p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Parachute</a:t>
            </a:r>
          </a:p>
          <a:p>
            <a:pPr algn="ctr"/>
            <a:r>
              <a:rPr lang="en-US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xBee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cut away</a:t>
            </a:r>
          </a:p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GPS</a:t>
            </a:r>
          </a:p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Tracking Modem</a:t>
            </a:r>
          </a:p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Camera &amp; 5.8 GHz Video Downlink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1084D33-6938-E830-0CC4-ED0924C9BBF3}"/>
              </a:ext>
            </a:extLst>
          </p:cNvPr>
          <p:cNvCxnSpPr>
            <a:stCxn id="6" idx="2"/>
            <a:endCxn id="5" idx="0"/>
          </p:cNvCxnSpPr>
          <p:nvPr/>
        </p:nvCxnSpPr>
        <p:spPr>
          <a:xfrm>
            <a:off x="1746914" y="2331493"/>
            <a:ext cx="0" cy="29797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3CF2418F-B723-70F4-6DBB-5C645C4ECEAD}"/>
              </a:ext>
            </a:extLst>
          </p:cNvPr>
          <p:cNvSpPr/>
          <p:nvPr/>
        </p:nvSpPr>
        <p:spPr>
          <a:xfrm>
            <a:off x="8520753" y="3065329"/>
            <a:ext cx="1196454" cy="47767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Payload 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905A4B4-A801-916D-9E6B-3317A7306729}"/>
              </a:ext>
            </a:extLst>
          </p:cNvPr>
          <p:cNvSpPr/>
          <p:nvPr/>
        </p:nvSpPr>
        <p:spPr>
          <a:xfrm>
            <a:off x="9880977" y="3065329"/>
            <a:ext cx="1196454" cy="47767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Payload B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62F842C-B17F-5C5F-AE3F-23FCB541DD0E}"/>
              </a:ext>
            </a:extLst>
          </p:cNvPr>
          <p:cNvSpPr/>
          <p:nvPr/>
        </p:nvSpPr>
        <p:spPr>
          <a:xfrm>
            <a:off x="1152330" y="4453612"/>
            <a:ext cx="3432563" cy="11896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Model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FlatSat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Only Simulation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6BD6962-437F-D858-62D6-22DCB96A3D38}"/>
              </a:ext>
            </a:extLst>
          </p:cNvPr>
          <p:cNvSpPr/>
          <p:nvPr/>
        </p:nvSpPr>
        <p:spPr>
          <a:xfrm>
            <a:off x="6991068" y="3820887"/>
            <a:ext cx="4138684" cy="2900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Initiative Leads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Management (WVSGC and TCS)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State-wide mission logo (Glenville State)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State-wide submitting names (Glenville State)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Outreach across state in HAB and Science (Glenville State)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Monthly Lunch &amp; Learns (TCS)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Mission Web Site &amp; Blogging (WVSGC)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Summer Workshop (WVSGC &amp; TCS)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School Class Development (TCS)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University Class Development (WVU)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38AEAC3D-9C44-3D35-FE14-2A746C52C692}"/>
              </a:ext>
            </a:extLst>
          </p:cNvPr>
          <p:cNvCxnSpPr>
            <a:stCxn id="5" idx="3"/>
            <a:endCxn id="7" idx="1"/>
          </p:cNvCxnSpPr>
          <p:nvPr/>
        </p:nvCxnSpPr>
        <p:spPr>
          <a:xfrm flipV="1">
            <a:off x="2561230" y="2458872"/>
            <a:ext cx="499281" cy="409433"/>
          </a:xfrm>
          <a:prstGeom prst="bent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76EF5DC1-D511-3498-88A3-50ABDC4E9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7</a:t>
            </a:fld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F607FFF-F470-62FF-ABB3-A9D6634063C6}"/>
              </a:ext>
            </a:extLst>
          </p:cNvPr>
          <p:cNvSpPr/>
          <p:nvPr/>
        </p:nvSpPr>
        <p:spPr>
          <a:xfrm>
            <a:off x="7009834" y="707226"/>
            <a:ext cx="1069295" cy="791571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WVUSGC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TCS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385614C-BED0-9B09-0EE2-AA4CF73D2551}"/>
              </a:ext>
            </a:extLst>
          </p:cNvPr>
          <p:cNvSpPr/>
          <p:nvPr/>
        </p:nvSpPr>
        <p:spPr>
          <a:xfrm>
            <a:off x="4007322" y="1249817"/>
            <a:ext cx="950796" cy="791571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WVU ARC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460CE88-B902-2417-D280-D17E8DF51954}"/>
              </a:ext>
            </a:extLst>
          </p:cNvPr>
          <p:cNvSpPr/>
          <p:nvPr/>
        </p:nvSpPr>
        <p:spPr>
          <a:xfrm>
            <a:off x="3660259" y="4457295"/>
            <a:ext cx="950796" cy="492596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TCS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CABB492-9DFA-5EF3-4BA2-BCDE3FA3C401}"/>
              </a:ext>
            </a:extLst>
          </p:cNvPr>
          <p:cNvSpPr/>
          <p:nvPr/>
        </p:nvSpPr>
        <p:spPr>
          <a:xfrm>
            <a:off x="8743127" y="3419012"/>
            <a:ext cx="666827" cy="290399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TCS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67C1F49-9106-7E01-D2C7-2E4B29A8C410}"/>
              </a:ext>
            </a:extLst>
          </p:cNvPr>
          <p:cNvSpPr/>
          <p:nvPr/>
        </p:nvSpPr>
        <p:spPr>
          <a:xfrm>
            <a:off x="10127781" y="3419012"/>
            <a:ext cx="666827" cy="290399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326853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2AA5D-A595-E1FE-9A73-C4E667124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883379"/>
          </a:xfrm>
        </p:spPr>
        <p:txBody>
          <a:bodyPr>
            <a:normAutofit/>
          </a:bodyPr>
          <a:lstStyle/>
          <a:p>
            <a:r>
              <a:rPr lang="en-US" dirty="0"/>
              <a:t>Opportunities To Participate: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D058C-8163-C6C4-DF48-92CB1FC720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2955" y="989045"/>
            <a:ext cx="11628241" cy="5645019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October 2023 Eclipse Flight</a:t>
            </a:r>
          </a:p>
          <a:p>
            <a:pPr lvl="1"/>
            <a:r>
              <a:rPr lang="en-US" dirty="0"/>
              <a:t>One Payload Spot</a:t>
            </a:r>
          </a:p>
          <a:p>
            <a:pPr lvl="1"/>
            <a:r>
              <a:rPr lang="en-US" dirty="0"/>
              <a:t>Second flight system may fly – 6 possible payload opportunities</a:t>
            </a:r>
          </a:p>
          <a:p>
            <a:r>
              <a:rPr lang="en-US" dirty="0"/>
              <a:t>April 2024 Eclipse Flight</a:t>
            </a:r>
          </a:p>
          <a:p>
            <a:pPr lvl="1"/>
            <a:r>
              <a:rPr lang="en-US" dirty="0"/>
              <a:t>One Payload Spot</a:t>
            </a:r>
          </a:p>
          <a:p>
            <a:pPr lvl="1"/>
            <a:r>
              <a:rPr lang="en-US" dirty="0"/>
              <a:t>Second flight system – 6 payload opportunities </a:t>
            </a:r>
          </a:p>
          <a:p>
            <a:r>
              <a:rPr lang="en-US" dirty="0"/>
              <a:t>Initiatives:</a:t>
            </a:r>
          </a:p>
          <a:p>
            <a:pPr lvl="1"/>
            <a:r>
              <a:rPr lang="en-US" dirty="0"/>
              <a:t>Offer High School class in computer engineering 2023-2024 academic year</a:t>
            </a:r>
          </a:p>
          <a:p>
            <a:pPr lvl="2"/>
            <a:r>
              <a:rPr lang="en-US" dirty="0"/>
              <a:t>Electronics, Arduino, Linux, Raspberry Pi, Pi and Electronics - Material will be provided along with some hardware</a:t>
            </a:r>
          </a:p>
          <a:p>
            <a:pPr lvl="1"/>
            <a:r>
              <a:rPr lang="en-US" dirty="0"/>
              <a:t>Summer Workshop at Trinity Christian School (June 26-30, 2023)</a:t>
            </a:r>
          </a:p>
          <a:p>
            <a:pPr lvl="1"/>
            <a:r>
              <a:rPr lang="en-US" dirty="0"/>
              <a:t>Explore Amazon Ground Services to investigate its use as a ground station</a:t>
            </a:r>
          </a:p>
          <a:p>
            <a:pPr lvl="1"/>
            <a:r>
              <a:rPr lang="en-US" dirty="0"/>
              <a:t>Conduct outreach across the state (e.g., Balloon projects, parachute projects, Arduinos, etc.)</a:t>
            </a:r>
          </a:p>
          <a:p>
            <a:pPr lvl="1"/>
            <a:r>
              <a:rPr lang="en-US" dirty="0"/>
              <a:t>Data Analysis on post flight data (e.g., data sciences class and/or machine learning class)</a:t>
            </a:r>
          </a:p>
          <a:p>
            <a:pPr lvl="1"/>
            <a:r>
              <a:rPr lang="en-US" dirty="0"/>
              <a:t>Design Mission Logo</a:t>
            </a:r>
          </a:p>
          <a:p>
            <a:r>
              <a:rPr lang="en-US" dirty="0"/>
              <a:t>Payload Ideas:</a:t>
            </a:r>
          </a:p>
          <a:p>
            <a:pPr lvl="1"/>
            <a:r>
              <a:rPr lang="en-US" dirty="0"/>
              <a:t>Basic weather station package (e.g., middle school team)</a:t>
            </a:r>
          </a:p>
          <a:p>
            <a:pPr lvl="1"/>
            <a:r>
              <a:rPr lang="en-US" dirty="0"/>
              <a:t>Artificial Intelligence (AI) generated code</a:t>
            </a:r>
          </a:p>
          <a:p>
            <a:pPr lvl="1"/>
            <a:r>
              <a:rPr lang="en-US" dirty="0"/>
              <a:t>Image processing investigations and AI/ML </a:t>
            </a:r>
          </a:p>
          <a:p>
            <a:pPr lvl="1"/>
            <a:r>
              <a:rPr lang="en-US" dirty="0"/>
              <a:t>Quantum Experiment</a:t>
            </a:r>
          </a:p>
          <a:p>
            <a:pPr lvl="1"/>
            <a:r>
              <a:rPr lang="en-US" dirty="0"/>
              <a:t>Near Infrared Camera</a:t>
            </a:r>
          </a:p>
          <a:p>
            <a:pPr lvl="1"/>
            <a:r>
              <a:rPr lang="en-US" dirty="0"/>
              <a:t>Glider that returns to launch site</a:t>
            </a:r>
          </a:p>
          <a:p>
            <a:pPr lvl="1"/>
            <a:r>
              <a:rPr lang="en-US" dirty="0"/>
              <a:t>Long duration flight</a:t>
            </a:r>
          </a:p>
          <a:p>
            <a:pPr lvl="1"/>
            <a:r>
              <a:rPr lang="en-US" dirty="0"/>
              <a:t>Electron Density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6A847E-61CA-C3D3-B905-9D90D5A90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8</a:t>
            </a:fld>
            <a:endParaRPr lang="en-US"/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50C2F887-1AC0-89D0-DB75-CDF852328EB0}"/>
              </a:ext>
            </a:extLst>
          </p:cNvPr>
          <p:cNvSpPr/>
          <p:nvPr/>
        </p:nvSpPr>
        <p:spPr>
          <a:xfrm>
            <a:off x="5868955" y="4544003"/>
            <a:ext cx="760445" cy="1931437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982F033D-0883-6F27-CA06-4330A16D04C1}"/>
              </a:ext>
            </a:extLst>
          </p:cNvPr>
          <p:cNvCxnSpPr>
            <a:cxnSpLocks/>
          </p:cNvCxnSpPr>
          <p:nvPr/>
        </p:nvCxnSpPr>
        <p:spPr>
          <a:xfrm rot="10800000">
            <a:off x="4889244" y="2309329"/>
            <a:ext cx="5092957" cy="3200392"/>
          </a:xfrm>
          <a:prstGeom prst="bentConnector3">
            <a:avLst>
              <a:gd name="adj1" fmla="val 351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441C05B-720D-51EF-73CB-EC2A3D6A02A3}"/>
              </a:ext>
            </a:extLst>
          </p:cNvPr>
          <p:cNvCxnSpPr>
            <a:stCxn id="5" idx="1"/>
          </p:cNvCxnSpPr>
          <p:nvPr/>
        </p:nvCxnSpPr>
        <p:spPr>
          <a:xfrm flipV="1">
            <a:off x="6629400" y="5509721"/>
            <a:ext cx="3352800" cy="1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C185D7F4-6BDF-3CA8-A020-8DB5BA0BE6AF}"/>
              </a:ext>
            </a:extLst>
          </p:cNvPr>
          <p:cNvCxnSpPr/>
          <p:nvPr/>
        </p:nvCxnSpPr>
        <p:spPr>
          <a:xfrm rot="10800000">
            <a:off x="6087075" y="1544216"/>
            <a:ext cx="1433398" cy="765112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7086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6430E-1851-84D6-E55F-CFE3331E3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830424"/>
          </a:xfrm>
        </p:spPr>
        <p:txBody>
          <a:bodyPr/>
          <a:lstStyle/>
          <a:p>
            <a:r>
              <a:rPr lang="en-US" dirty="0"/>
              <a:t>Use of 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2950C-8D98-3602-7402-248CCF02A9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591" y="975048"/>
            <a:ext cx="11611947" cy="5696340"/>
          </a:xfrm>
        </p:spPr>
        <p:txBody>
          <a:bodyPr>
            <a:normAutofit/>
          </a:bodyPr>
          <a:lstStyle/>
          <a:p>
            <a:r>
              <a:rPr lang="en-US" dirty="0"/>
              <a:t>We are utilizing GitHub to manage the development of artifacts as well as manage our actions</a:t>
            </a:r>
          </a:p>
          <a:p>
            <a:r>
              <a:rPr lang="en-US" dirty="0"/>
              <a:t>GitHub represents everything as an “Issue” </a:t>
            </a:r>
          </a:p>
          <a:p>
            <a:r>
              <a:rPr lang="en-US" dirty="0"/>
              <a:t>Use a Kanban board or a dashboard to display status</a:t>
            </a:r>
          </a:p>
          <a:p>
            <a:pPr lvl="1"/>
            <a:r>
              <a:rPr lang="en-US" dirty="0">
                <a:hlinkClick r:id="rId2"/>
              </a:rPr>
              <a:t>https://github.com/profFisher/NEBP_WV</a:t>
            </a:r>
            <a:endParaRPr lang="en-US" dirty="0"/>
          </a:p>
          <a:p>
            <a:r>
              <a:rPr lang="en-US" dirty="0"/>
              <a:t>Walk Through GitHub</a:t>
            </a:r>
          </a:p>
          <a:p>
            <a:pPr lvl="1"/>
            <a:r>
              <a:rPr lang="en-US" dirty="0"/>
              <a:t>Actions on everyone (e.g. checklist)</a:t>
            </a:r>
          </a:p>
          <a:p>
            <a:pPr lvl="2"/>
            <a:r>
              <a:rPr lang="en-US" dirty="0"/>
              <a:t>Medical &amp; Media release form</a:t>
            </a:r>
          </a:p>
          <a:p>
            <a:pPr lvl="2"/>
            <a:r>
              <a:rPr lang="en-US" dirty="0"/>
              <a:t>Student and Mentor Surveys</a:t>
            </a:r>
          </a:p>
          <a:p>
            <a:pPr lvl="2"/>
            <a:r>
              <a:rPr lang="en-US" dirty="0"/>
              <a:t>Going through lessons (15 lessons)</a:t>
            </a:r>
          </a:p>
          <a:p>
            <a:pPr lvl="1"/>
            <a:r>
              <a:rPr lang="en-US" dirty="0"/>
              <a:t>Do we need a Team forum to chat (e.g., discord server)?</a:t>
            </a:r>
          </a:p>
          <a:p>
            <a:r>
              <a:rPr lang="en-US" dirty="0"/>
              <a:t>Team members need to login to GitHub, everyone is a collaborator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979F6B-E8DB-6D37-F985-FECE47B57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7ADB8-6F9E-4C72-9D20-7E0A6FF5D87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873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1102</TotalTime>
  <Words>741</Words>
  <Application>Microsoft Office PowerPoint</Application>
  <PresentationFormat>Widescreen</PresentationFormat>
  <Paragraphs>142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Office Theme</vt:lpstr>
      <vt:lpstr>WV High Altitude Balloon Mission Team Meeting 01/26/2023</vt:lpstr>
      <vt:lpstr>Overview</vt:lpstr>
      <vt:lpstr>WV High Altitude Mission – Part of NEBP</vt:lpstr>
      <vt:lpstr>Current Team Members</vt:lpstr>
      <vt:lpstr>WV NEBP: Mission Concept and Activities</vt:lpstr>
      <vt:lpstr>High Altitude Balloon (HAB) System - Concept</vt:lpstr>
      <vt:lpstr>Current Responsibilities</vt:lpstr>
      <vt:lpstr>Opportunities To Participate:</vt:lpstr>
      <vt:lpstr>Use of GitHub</vt:lpstr>
      <vt:lpstr>Current Schedule</vt:lpstr>
      <vt:lpstr>Risks</vt:lpstr>
      <vt:lpstr>Launch Locations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Nationwide Eclipse Ballooning Project  2022 - 2025</dc:title>
  <dc:creator>Marcus Fisher</dc:creator>
  <cp:lastModifiedBy>Marcus Fisher</cp:lastModifiedBy>
  <cp:revision>27</cp:revision>
  <dcterms:created xsi:type="dcterms:W3CDTF">2022-10-05T15:27:42Z</dcterms:created>
  <dcterms:modified xsi:type="dcterms:W3CDTF">2023-01-26T02:51:35Z</dcterms:modified>
</cp:coreProperties>
</file>

<file path=docProps/thumbnail.jpeg>
</file>